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Lato Light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6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italic.fntdata"/><Relationship Id="rId13" Type="http://schemas.openxmlformats.org/officeDocument/2006/relationships/slide" Target="slides/slide8.xml"/><Relationship Id="rId35" Type="http://schemas.openxmlformats.org/officeDocument/2006/relationships/font" Target="fonts/NanumGothic-bold.fntdata"/><Relationship Id="rId12" Type="http://schemas.openxmlformats.org/officeDocument/2006/relationships/slide" Target="slides/slide7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5cb0b76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4" name="Google Shape;134;g895cb0b767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5cb0b76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6" name="Google Shape;146;g895cb0b767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95cb0b76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57" name="Google Shape;157;g895cb0b767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5cb0b76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67" name="Google Shape;167;g895cb0b767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5cb0b76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8" name="Google Shape;178;g895cb0b767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95cb0b76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1" name="Google Shape;191;g895cb0b767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108ef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03" name="Google Shape;203;g8a108ef55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95cb0b7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4" name="Google Shape;214;g895cb0b76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95cb0b7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26" name="Google Shape;226;g895cb0b767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95cb0b76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4" name="Google Shape;244;g895cb0b767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9a66f7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" name="Google Shape;49;g59a66f746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12e42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57" name="Google Shape;257;g8a12e42f2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12e42f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2" name="Google Shape;282;g8a12e42f29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a12e42f2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07" name="Google Shape;307;g8a12e42f29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a12e42f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1" name="Google Shape;331;g8a12e42f29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a12e42f2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56" name="Google Shape;356;g8a12e42f2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524322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" name="Google Shape;55;g8952432229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5cb0b7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5" name="Google Shape;65;g895cb0b76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95cb0b7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6" name="Google Shape;76;g895cb0b76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5cb0b7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88" name="Google Shape;88;g895cb0b767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5cb0b76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7" name="Google Shape;97;g895cb0b767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5cb0b76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08" name="Google Shape;108;g895cb0b767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95cb0b76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2" name="Google Shape;122;g895cb0b767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569" y="4877542"/>
            <a:ext cx="577136" cy="1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딥러닝 개론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37" name="Google Shape;137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Multi Layer Perceptron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4861975" y="14835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다층 퍼셉트론은 비선형이다.!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74" y="1536850"/>
            <a:ext cx="4371986" cy="2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1996025" y="1497025"/>
            <a:ext cx="2009400" cy="3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4861975" y="31693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각각의 퍼셉트론은 선형모형이다.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각각의 선형모델로 새로운 feature를 만들고,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(activation function을 통과하여)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다시 선형 모델로 학습하겠다.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Multi Layer Perceptron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4861975" y="14835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다층 퍼셉트론은 비선형이다.!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74" y="1536850"/>
            <a:ext cx="4371986" cy="2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4861975" y="29738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왜? 각각의 퍼셉트론은 선형모형이다.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하지만 활성함수를 통과하면서 비선형으로 변경된다.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Multi Layer Perceptron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50" y="1579350"/>
            <a:ext cx="4120200" cy="20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4855225" y="14269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엣지(선분)의 의미: W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퍼셉트론 층:          3층 (엣지그룹의 개수)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f11 = 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f12 = ?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f21 = 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f31 = 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70" name="Google Shape;170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심층신경망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426950"/>
            <a:ext cx="4969876" cy="308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5839750" y="1544225"/>
            <a:ext cx="28458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심층신경망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은닉층이 2개 이상인 다층 퍼셉트론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깊이가 깊다.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Deep Neural Network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DNN (Deep Learning)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5839750" y="3108688"/>
            <a:ext cx="28458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전체 식을 미분으로 계산하기에는 계산량이 너무 많아, 시간이 오래걸림. + 미분이 안됨.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심층신경망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822675" y="3658788"/>
            <a:ext cx="28458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전체 식을 미분으로 계산하기에는 계산량이 너무 많아, 시간이 오래걸림. + 미분이 안됨.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426950"/>
            <a:ext cx="3514712" cy="21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4536325" y="2645025"/>
            <a:ext cx="823500" cy="8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5450575" y="1754900"/>
            <a:ext cx="302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Back-Propagation(역전파)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가중치를 수정할 때, 편미분 값을 오차에 곱해 상단 노드에 전달함.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⇒ 체인룰: 합성함수의 미분 f(g(x))에서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825" y="3171500"/>
            <a:ext cx="3291151" cy="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94" name="Google Shape;194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Back-Propagation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279225" y="1754900"/>
            <a:ext cx="47736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Back-Propagation(역전파)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[웨이트가 1바뀌면 최종 에러가 어떻게 되는가?]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가중치를 수정할 때, 편미분 값을 오차에 곱해 상단 노드에 전달함.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⇒ Chain-Rule: 합성함수의 미분 f(g(x))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50" y="3171500"/>
            <a:ext cx="3291151" cy="5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4930725" y="1479550"/>
            <a:ext cx="40548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웨이트를 정한다.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순전파를 출력층까지 진행한다.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출력층에서의 에러를 구한다.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입력층으로 거슬러오면서 에러에 대한 웨이트를 조정한다.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(2~4를 반복)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238" y="2978525"/>
            <a:ext cx="2259386" cy="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06" name="Google Shape;206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Back-Propagation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626575"/>
            <a:ext cx="4021751" cy="11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708050" y="2752325"/>
            <a:ext cx="7761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오차 역전파는 경사하강법을 이용해 오차를 줄이는 방식으로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바로 앞 가중치를 수정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해 나감.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가중치를 수정할 때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편미분 값을 오차의 상단에 곱해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상단의 노드에 전달함.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체인룰 기법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사용하면 출력층과 입력층 사이에 수많은 은닉층이 있어도 기울기를 계산할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88" y="3738150"/>
            <a:ext cx="3037474" cy="1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17" name="Google Shape;217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Activation Function (활성함수)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1375750"/>
            <a:ext cx="3698051" cy="1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34375" y="2987300"/>
            <a:ext cx="3911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신경세포는 다수의 입력이 합산되어 하나의 통로로 출력.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일정 값 이상이면 다음 뉴런으로 신호를 전달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041250" y="1901625"/>
            <a:ext cx="606900" cy="6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4518050" y="1281250"/>
            <a:ext cx="4430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다음 뉴런으로 신호를 전달할 지를 결정하는 함수를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활성함수(Activation Function)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이라 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퍼셉트론은 활성함수로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StepFunction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사용한다.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4518050" y="2629900"/>
            <a:ext cx="4430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퍼셉트론도 비확률적 모형 (0 아니면 1)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29" name="Google Shape;229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활성함수의 종류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1436125"/>
            <a:ext cx="2538750" cy="10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/>
          <p:nvPr/>
        </p:nvSpPr>
        <p:spPr>
          <a:xfrm>
            <a:off x="2344825" y="1829550"/>
            <a:ext cx="375900" cy="41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4020300" y="1630650"/>
            <a:ext cx="35592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은닉층의 Activation Function에서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Step Function은 기울기를 구할 수 없다.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다른 활성함수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사용한다.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175" y="3241950"/>
            <a:ext cx="1547800" cy="1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675" y="3167575"/>
            <a:ext cx="1192683" cy="1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375" y="3241950"/>
            <a:ext cx="1271712" cy="10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5100" y="3274875"/>
            <a:ext cx="1103505" cy="1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1838725" y="4361850"/>
            <a:ext cx="136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sigmoid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3320163" y="4361850"/>
            <a:ext cx="136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tanh</a:t>
            </a:r>
            <a:br>
              <a:rPr lang="ko-KR" sz="10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(하이퍼볼릭 탄젠트)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801625" y="4361850"/>
            <a:ext cx="136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Relu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236000" y="4361850"/>
            <a:ext cx="136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Leaky Relu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47" name="Google Shape;247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sigmoid만을 활성함수로 사용했을 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오차 역전파를 통해 신경망을 통해 최적의 가중치를 찾을 수 있음을 알게 되었다.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더 복잡한 문제를 해결하자 ⇒ 은닉층을 깊게 쌓아보자.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결과가 기대만큼 좋지 않음.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이유: ⇒ sigmoid를 활성함수로 사용했기 때문 (0~1사이의 값)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75" y="2647525"/>
            <a:ext cx="4228624" cy="17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5439200" y="26475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Vanishing Gradient Descent</a:t>
            </a:r>
            <a:endParaRPr b="1"/>
          </a:p>
        </p:txBody>
      </p:sp>
      <p:sp>
        <p:nvSpPr>
          <p:cNvPr id="252" name="Google Shape;252;p25"/>
          <p:cNvSpPr txBox="1"/>
          <p:nvPr/>
        </p:nvSpPr>
        <p:spPr>
          <a:xfrm>
            <a:off x="5439200" y="315327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입력층에 도달하기 전에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오차함수의 기울기가 0이 된다.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825" y="3801650"/>
            <a:ext cx="1271712" cy="10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7808825" y="4066250"/>
            <a:ext cx="115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Relu 등장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Intro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Introduction of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60" name="Google Shape;260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3" name="Google Shape;263;p26"/>
          <p:cNvCxnSpPr/>
          <p:nvPr/>
        </p:nvCxnSpPr>
        <p:spPr>
          <a:xfrm rot="10800000">
            <a:off x="1471423" y="205614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4" name="Google Shape;264;p26"/>
          <p:cNvCxnSpPr/>
          <p:nvPr/>
        </p:nvCxnSpPr>
        <p:spPr>
          <a:xfrm>
            <a:off x="1471423" y="397524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5" name="Google Shape;265;p26"/>
          <p:cNvSpPr txBox="1"/>
          <p:nvPr/>
        </p:nvSpPr>
        <p:spPr>
          <a:xfrm>
            <a:off x="876627" y="2086125"/>
            <a:ext cx="53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3101451" y="4121125"/>
            <a:ext cx="6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549556" y="32310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1568865" y="268577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1600714" y="280104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1632146" y="292677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1670598" y="30352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1709049" y="313588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1757876" y="325470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1805344" y="33525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859295" y="34510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924158" y="353844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1967631" y="36006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4497825" y="2086125"/>
            <a:ext cx="4288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Gradient Descent(Batch)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전체 데이터를 검사해서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점진적으로 오차를 줄여나가며 학습하자.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4518050" y="3311000"/>
            <a:ext cx="40797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학습이 전체 train 데이터 당 Gradient를 계산하니 너무 느려.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285" name="Google Shape;285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8" name="Google Shape;288;p27"/>
          <p:cNvCxnSpPr/>
          <p:nvPr/>
        </p:nvCxnSpPr>
        <p:spPr>
          <a:xfrm rot="10800000">
            <a:off x="1471423" y="205614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1471423" y="397524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0" name="Google Shape;290;p27"/>
          <p:cNvSpPr txBox="1"/>
          <p:nvPr/>
        </p:nvSpPr>
        <p:spPr>
          <a:xfrm>
            <a:off x="876627" y="2086125"/>
            <a:ext cx="53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3101451" y="4121125"/>
            <a:ext cx="6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549556" y="32310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1568865" y="268577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1600714" y="280104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1632146" y="292677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1670598" y="30352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1709049" y="313588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1757876" y="325470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1805344" y="33525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1859295" y="34510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1924158" y="353844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1967631" y="36006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4518050" y="1688550"/>
            <a:ext cx="40797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학습이 전체 train 데이터 당 Gradient를 계산하니 너무 느려.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학습데이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터 하나 또는 일부만 사용해서 Gradient를 계산하는 것을 반복하자.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Stochastic Gradient Descent (SGD)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또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Mini batch (GD와 SGD의 절충안)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518050" y="3707500"/>
            <a:ext cx="43359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문제1. 데이터가 비틀거리면서 학습돼.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관성을 주자: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Momentum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문제2.그리고 몇몇 특성별로 최저점에서 맴돌아.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처음엔 빠르게 나중에 느리게: </a:t>
            </a:r>
            <a:r>
              <a:rPr b="1" lang="ko-KR" sz="1200">
                <a:solidFill>
                  <a:srgbClr val="2C3E50"/>
                </a:solidFill>
                <a:highlight>
                  <a:srgbClr val="FFFFFF"/>
                </a:highlight>
              </a:rPr>
              <a:t>Adagrad</a:t>
            </a:r>
            <a:r>
              <a:rPr lang="ko-KR" sz="1200">
                <a:solidFill>
                  <a:srgbClr val="2C3E50"/>
                </a:solidFill>
                <a:highlight>
                  <a:srgbClr val="FFFFFF"/>
                </a:highlight>
              </a:rPr>
              <a:t>(Adaptive Gradient)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310" name="Google Shape;310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3" name="Google Shape;313;p28"/>
          <p:cNvCxnSpPr/>
          <p:nvPr/>
        </p:nvCxnSpPr>
        <p:spPr>
          <a:xfrm rot="10800000">
            <a:off x="1471423" y="205614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1471423" y="397524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5" name="Google Shape;315;p28"/>
          <p:cNvSpPr txBox="1"/>
          <p:nvPr/>
        </p:nvSpPr>
        <p:spPr>
          <a:xfrm>
            <a:off x="876627" y="2086125"/>
            <a:ext cx="53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3101451" y="4121125"/>
            <a:ext cx="6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1549556" y="32310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1568865" y="268577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1600714" y="280104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632146" y="292677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670598" y="30352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709049" y="313588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1757876" y="325470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805344" y="33525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1859295" y="34510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1924158" y="353844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967631" y="36006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4518050" y="1623000"/>
            <a:ext cx="43359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문제1. 데이터가 비틀거리면서 학습돼.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관성을 주자: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Momentum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()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gradient 조정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문제2.그리고 몇몇 특성별로 최저점에서 맴돌아.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처음엔 빠르게 나중에 느리게: </a:t>
            </a:r>
            <a:r>
              <a:rPr b="1" lang="ko-KR" sz="1200">
                <a:solidFill>
                  <a:srgbClr val="2C3E50"/>
                </a:solidFill>
                <a:highlight>
                  <a:srgbClr val="FFFFFF"/>
                </a:highlight>
              </a:rPr>
              <a:t>Adagrad</a:t>
            </a:r>
            <a:r>
              <a:rPr lang="ko-KR" sz="1200">
                <a:solidFill>
                  <a:srgbClr val="2C3E50"/>
                </a:solidFill>
                <a:highlight>
                  <a:srgbClr val="FFFFFF"/>
                </a:highlight>
              </a:rPr>
              <a:t>(Adaptive Gradient)</a:t>
            </a:r>
            <a:endParaRPr sz="12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200"/>
              <a:buChar char="-"/>
            </a:pPr>
            <a:r>
              <a:rPr lang="ko-KR" sz="1200">
                <a:solidFill>
                  <a:srgbClr val="2C3E50"/>
                </a:solidFill>
                <a:highlight>
                  <a:srgbClr val="FFFFFF"/>
                </a:highlight>
              </a:rPr>
              <a:t>learning_rate 조정</a:t>
            </a:r>
            <a:endParaRPr sz="12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334" name="Google Shape;334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335" name="Google Shape;335;p2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1471423" y="205614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p29"/>
          <p:cNvCxnSpPr/>
          <p:nvPr/>
        </p:nvCxnSpPr>
        <p:spPr>
          <a:xfrm>
            <a:off x="1471423" y="397524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9" name="Google Shape;339;p29"/>
          <p:cNvSpPr txBox="1"/>
          <p:nvPr/>
        </p:nvSpPr>
        <p:spPr>
          <a:xfrm>
            <a:off x="876627" y="2086125"/>
            <a:ext cx="53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3101451" y="4121125"/>
            <a:ext cx="6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1549556" y="32310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1568865" y="268577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1600714" y="280104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1632146" y="292677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1670598" y="30352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1709049" y="313588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757876" y="325470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1805344" y="33525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859295" y="34510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1924158" y="353844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1967631" y="36006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4518050" y="1623000"/>
            <a:ext cx="43359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Gradient도 조정하고, learning_rate도 조정하자!</a:t>
            </a:r>
            <a:endParaRPr sz="12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4740600" y="2086125"/>
            <a:ext cx="300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Adam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359" name="Google Shape;359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360" name="Google Shape;360;p3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971050" y="1526700"/>
            <a:ext cx="69120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2" name="Google Shape;362;p30"/>
          <p:cNvCxnSpPr/>
          <p:nvPr/>
        </p:nvCxnSpPr>
        <p:spPr>
          <a:xfrm rot="10800000">
            <a:off x="1471423" y="2056141"/>
            <a:ext cx="0" cy="191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3" name="Google Shape;363;p30"/>
          <p:cNvCxnSpPr/>
          <p:nvPr/>
        </p:nvCxnSpPr>
        <p:spPr>
          <a:xfrm>
            <a:off x="1471423" y="3975241"/>
            <a:ext cx="22167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4" name="Google Shape;364;p30"/>
          <p:cNvSpPr txBox="1"/>
          <p:nvPr/>
        </p:nvSpPr>
        <p:spPr>
          <a:xfrm>
            <a:off x="876627" y="2086125"/>
            <a:ext cx="53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3101451" y="4121125"/>
            <a:ext cx="6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1"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1549556" y="323108"/>
            <a:ext cx="1955100" cy="3570900"/>
          </a:xfrm>
          <a:prstGeom prst="arc">
            <a:avLst>
              <a:gd fmla="val 426370" name="adj1"/>
              <a:gd fmla="val 10355379" name="adj2"/>
            </a:avLst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568865" y="268577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1600714" y="280104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1632146" y="2926775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1670598" y="303521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709049" y="3135888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1757876" y="3254701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1805344" y="33525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1859295" y="3451059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1924158" y="3538440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1967631" y="3600663"/>
            <a:ext cx="60900" cy="6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4518050" y="1536150"/>
            <a:ext cx="40797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학습이 전체 train 데이터 당 Gradient를 계산하니 너무 느려.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학습데이터 하나 또는 일부만 사용해서 Gradient를 계산하는 것을 반복하자.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Stochastic Gradient Descent (SGD)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또는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Mini batch (GD와 SGD의 절충안)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</a:t>
            </a:r>
            <a:r>
              <a:rPr lang="ko-KR"/>
              <a:t>닝 개론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퍼셉트론(Perceptron)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09200" y="1550975"/>
            <a:ext cx="7149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사람의 뇌 구조를 본따 처음 만들어진 인공 뉴런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038475" y="3810000"/>
            <a:ext cx="71490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뉴런이라고 불리는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신경세포는 다수의 입력이 합산되어 하나의 통로로 출력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되는데, 합산된 값이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일정 값 이상이면 다음 뉴런으로 신호를 전달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하고, 그 이하면 아무것도 하지 않는다.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300" y="1939250"/>
            <a:ext cx="48768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퍼셉트론(Perceptron)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337175" y="2987300"/>
            <a:ext cx="3911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신경세포는 다수의 입력이 합산되어 하나의 통로로 출력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일정 값 이상이면 다음 뉴런으로 신호를 전달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588600"/>
            <a:ext cx="3162650" cy="11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650" y="1375750"/>
            <a:ext cx="3698051" cy="1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667125" y="2987300"/>
            <a:ext cx="3911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신경세포는 다수의 입력이 합산되어 하나의 통로로 출력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일정 값 이상이면 다음 뉴런으로 신호를 전달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79" name="Google Shape;79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Activation Function (활성함수)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1375750"/>
            <a:ext cx="3698051" cy="1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734375" y="2987300"/>
            <a:ext cx="3911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신경세포는 다수의 입력이 합산되어 하나의 통로로 출력.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일정 값 이상이면 다음 뉴런으로 신호를 전달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3041250" y="1901625"/>
            <a:ext cx="606900" cy="6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518050" y="1281250"/>
            <a:ext cx="4430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다음 뉴런으로 신호를 전달할 지를 결정하는 함수를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활성함수(Activation Function)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이라 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퍼셉트론은 활성함수로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StepFunction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사용한다.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4518050" y="2629900"/>
            <a:ext cx="4430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퍼셉트론도 비확률적 모형 (0 아니면 1)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91" name="Google Shape;91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92" name="Google Shape;92;p12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Perceptron의 한계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734375" y="1503775"/>
            <a:ext cx="7337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Perceptron은 선형문제이기 때문에 AND, OR, NAND(NOT AND) 문제는 해결 가능하다.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선분하나로 클래스를 구분하기.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25" y="2040600"/>
            <a:ext cx="7023692" cy="25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00" name="Google Shape;100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Perceptron의 한계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734375" y="1503775"/>
            <a:ext cx="7337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퍼셉트론은 선형 모형이기 때문에, 비선형 문제를 해결하지 못함. 그럼 퍼셉트론은 어떻게 이 문제를 해결할까?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" y="2383112"/>
            <a:ext cx="5484145" cy="17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85" y="2158933"/>
            <a:ext cx="2572780" cy="240641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1976450" y="4092600"/>
            <a:ext cx="3000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(XOR GATE)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11" name="Google Shape;111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Perceptron의 한계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85" y="1525058"/>
            <a:ext cx="2572780" cy="240641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472675" y="4092600"/>
            <a:ext cx="3000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(XOR GATE)</a:t>
            </a:r>
            <a:endParaRPr b="1"/>
          </a:p>
        </p:txBody>
      </p:sp>
      <p:sp>
        <p:nvSpPr>
          <p:cNvPr id="115" name="Google Shape;115;p14"/>
          <p:cNvSpPr txBox="1"/>
          <p:nvPr/>
        </p:nvSpPr>
        <p:spPr>
          <a:xfrm>
            <a:off x="3917900" y="1052650"/>
            <a:ext cx="4430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선형적으로는 불가능하다.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하나의 퍼셉트론은 해결 불가능 하다.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여러개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의 퍼셉트론을 연결하자.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다층 퍼셉트론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199" y="1975175"/>
            <a:ext cx="4371986" cy="275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4"/>
          <p:cNvCxnSpPr/>
          <p:nvPr/>
        </p:nvCxnSpPr>
        <p:spPr>
          <a:xfrm>
            <a:off x="998025" y="1962325"/>
            <a:ext cx="2016300" cy="20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4"/>
          <p:cNvCxnSpPr/>
          <p:nvPr/>
        </p:nvCxnSpPr>
        <p:spPr>
          <a:xfrm>
            <a:off x="1577275" y="1505125"/>
            <a:ext cx="2016300" cy="20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4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4861975" y="31693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각각의 퍼셉트론은 선형모형이다.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각각의 선형모델로 새로운 feature를 만들고,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(activation function을 통과하여)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⇒ 다시 선형 모델로 학습하겠다.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Deep Learning</a:t>
            </a:r>
            <a:endParaRPr/>
          </a:p>
        </p:txBody>
      </p:sp>
      <p:sp>
        <p:nvSpPr>
          <p:cNvPr id="126" name="Google Shape;126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딥러닝 개론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822675" y="1060050"/>
            <a:ext cx="3385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Multi Layer Perceptron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2447850" y="4673150"/>
            <a:ext cx="414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861975" y="1483550"/>
            <a:ext cx="36885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다층 퍼셉트론은 비선형이다.!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74" y="1536850"/>
            <a:ext cx="4371986" cy="2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/>
          <p:nvPr/>
        </p:nvSpPr>
        <p:spPr>
          <a:xfrm>
            <a:off x="692325" y="1978875"/>
            <a:ext cx="2009400" cy="2754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